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 id="2147483750" r:id="rId2"/>
  </p:sldMasterIdLst>
  <p:sldIdLst>
    <p:sldId id="265" r:id="rId3"/>
    <p:sldId id="258" r:id="rId4"/>
    <p:sldId id="260" r:id="rId5"/>
    <p:sldId id="261" r:id="rId6"/>
    <p:sldId id="262" r:id="rId7"/>
    <p:sldId id="259"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jpeg>
</file>

<file path=ppt/media/image12.png>
</file>

<file path=ppt/media/image2.jpe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3/20/2021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3/20/2021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3/20/2021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3/20/2021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308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3/20/2021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5049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3/20/2021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54385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3/20/2021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5292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3/20/2021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26497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3/20/2021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0459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3/20/2021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306202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3/20/2021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1144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3/20/2021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3/20/2021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4725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3/20/2021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3/20/2021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3/20/2021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3/20/2021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3/20/2021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3/20/2021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3/20/2021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3/20/2021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3/20/2021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635350"/>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slideLayout" Target="../slideLayouts/slideLayout12.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jpe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4.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4.xml"/><Relationship Id="rId5" Type="http://schemas.microsoft.com/office/2007/relationships/hdphoto" Target="../media/hdphoto5.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8.xml"/><Relationship Id="rId6" Type="http://schemas.microsoft.com/office/2007/relationships/hdphoto" Target="../media/hdphoto6.wdp"/><Relationship Id="rId5" Type="http://schemas.openxmlformats.org/officeDocument/2006/relationships/image" Target="../media/image9.png"/><Relationship Id="rId4" Type="http://schemas.openxmlformats.org/officeDocument/2006/relationships/hyperlink" Target="https://sourc3-commerce.herokuapp.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10.png"/><Relationship Id="rId3" Type="http://schemas.openxmlformats.org/officeDocument/2006/relationships/hyperlink" Target="https://sourc3-commerce.herokuapp.com/" TargetMode="External"/><Relationship Id="rId7" Type="http://schemas.openxmlformats.org/officeDocument/2006/relationships/image" Target="../media/image6.png"/><Relationship Id="rId12" Type="http://schemas.microsoft.com/office/2007/relationships/hdphoto" Target="../media/hdphoto3.wdp"/><Relationship Id="rId17" Type="http://schemas.microsoft.com/office/2007/relationships/hdphoto" Target="../media/hdphoto7.wdp"/><Relationship Id="rId2" Type="http://schemas.openxmlformats.org/officeDocument/2006/relationships/image" Target="../media/image11.jpeg"/><Relationship Id="rId16" Type="http://schemas.openxmlformats.org/officeDocument/2006/relationships/image" Target="../media/image12.png"/><Relationship Id="rId1" Type="http://schemas.openxmlformats.org/officeDocument/2006/relationships/slideLayout" Target="../slideLayouts/slideLayout2.xml"/><Relationship Id="rId6" Type="http://schemas.microsoft.com/office/2007/relationships/hdphoto" Target="../media/hdphoto6.wdp"/><Relationship Id="rId11" Type="http://schemas.openxmlformats.org/officeDocument/2006/relationships/image" Target="../media/image5.png"/><Relationship Id="rId5" Type="http://schemas.openxmlformats.org/officeDocument/2006/relationships/image" Target="../media/image9.png"/><Relationship Id="rId15" Type="http://schemas.microsoft.com/office/2007/relationships/hdphoto" Target="../media/hdphoto2.wdp"/><Relationship Id="rId10" Type="http://schemas.microsoft.com/office/2007/relationships/hdphoto" Target="../media/hdphoto5.wdp"/><Relationship Id="rId4" Type="http://schemas.openxmlformats.org/officeDocument/2006/relationships/hyperlink" Target="https://github.com/MissNG-Git/SourcE-commerce" TargetMode="External"/><Relationship Id="rId9" Type="http://schemas.openxmlformats.org/officeDocument/2006/relationships/image" Target="../media/image7.png"/><Relationship Id="rId1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Texturizer/>
                    </a14:imgEffect>
                  </a14:imgLayer>
                </a14:imgProps>
              </a:ex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err="1">
                <a:solidFill>
                  <a:schemeClr val="tx1"/>
                </a:solidFill>
              </a:rPr>
              <a:t>SourcE</a:t>
            </a:r>
            <a:r>
              <a:rPr lang="en-US" sz="4400" dirty="0">
                <a:solidFill>
                  <a:schemeClr val="tx1"/>
                </a:solidFill>
              </a:rPr>
              <a:t>-commerce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r>
              <a:rPr lang="en-US" sz="1600" dirty="0">
                <a:solidFill>
                  <a:schemeClr val="tx1">
                    <a:lumMod val="85000"/>
                    <a:lumOff val="15000"/>
                  </a:schemeClr>
                </a:solidFill>
              </a:rPr>
              <a:t>Presented to you by TEAM </a:t>
            </a:r>
            <a:r>
              <a:rPr lang="en-US" sz="1600" b="1" dirty="0">
                <a:solidFill>
                  <a:schemeClr val="tx1">
                    <a:lumMod val="85000"/>
                    <a:lumOff val="15000"/>
                  </a:schemeClr>
                </a:solidFill>
                <a:latin typeface="Permanent Marker" panose="02000000000000000000" pitchFamily="2" charset="0"/>
                <a:ea typeface="Permanent Marker" panose="02000000000000000000" pitchFamily="2" charset="0"/>
              </a:rPr>
              <a:t>Awesome-Sauce</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1" name="Picture 20" descr="A picture containing building, sitting, bench, side&#10;&#10;Description automatically generated">
            <a:extLst>
              <a:ext uri="{FF2B5EF4-FFF2-40B4-BE49-F238E27FC236}">
                <a16:creationId xmlns:a16="http://schemas.microsoft.com/office/drawing/2014/main" id="{5DF689FC-C29B-4F81-B705-D12AC59F8B94}"/>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3" name="Group 12">
            <a:extLst>
              <a:ext uri="{FF2B5EF4-FFF2-40B4-BE49-F238E27FC236}">
                <a16:creationId xmlns:a16="http://schemas.microsoft.com/office/drawing/2014/main" id="{588A7D94-0D75-4E08-9A82-92BAD2B6713A}"/>
              </a:ext>
            </a:extLst>
          </p:cNvPr>
          <p:cNvGrpSpPr/>
          <p:nvPr/>
        </p:nvGrpSpPr>
        <p:grpSpPr>
          <a:xfrm flipH="1">
            <a:off x="981062" y="2672567"/>
            <a:ext cx="3228183" cy="3228183"/>
            <a:chOff x="8701034" y="193626"/>
            <a:chExt cx="3063306" cy="3063306"/>
          </a:xfrm>
        </p:grpSpPr>
        <p:pic>
          <p:nvPicPr>
            <p:cNvPr id="14" name="Picture 2" descr="Hot Sauce Face Images, Stock Photos &amp; Vectors | Shutterstock">
              <a:extLst>
                <a:ext uri="{FF2B5EF4-FFF2-40B4-BE49-F238E27FC236}">
                  <a16:creationId xmlns:a16="http://schemas.microsoft.com/office/drawing/2014/main" id="{142A416B-AE7B-4ADD-A7D2-F0342D6AB25C}"/>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48" t="-1604" r="-348" b="8746"/>
            <a:stretch/>
          </p:blipFill>
          <p:spPr bwMode="auto">
            <a:xfrm rot="411825">
              <a:off x="8701034" y="193626"/>
              <a:ext cx="3063306"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59654AC8-5E78-4A33-9FE6-3B5A5996A60B}"/>
                </a:ext>
              </a:extLst>
            </p:cNvPr>
            <p:cNvGrpSpPr/>
            <p:nvPr/>
          </p:nvGrpSpPr>
          <p:grpSpPr>
            <a:xfrm>
              <a:off x="9675268" y="1361606"/>
              <a:ext cx="834427" cy="1545257"/>
              <a:chOff x="9675268" y="1361606"/>
              <a:chExt cx="834427" cy="1545257"/>
            </a:xfrm>
          </p:grpSpPr>
          <p:sp>
            <p:nvSpPr>
              <p:cNvPr id="16" name="Title 1">
                <a:extLst>
                  <a:ext uri="{FF2B5EF4-FFF2-40B4-BE49-F238E27FC236}">
                    <a16:creationId xmlns:a16="http://schemas.microsoft.com/office/drawing/2014/main" id="{4A12E92E-A833-4EC0-BC41-7F5FB9A99A52}"/>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7" name="Title 1">
                <a:extLst>
                  <a:ext uri="{FF2B5EF4-FFF2-40B4-BE49-F238E27FC236}">
                    <a16:creationId xmlns:a16="http://schemas.microsoft.com/office/drawing/2014/main" id="{F7B7D043-3246-41D3-9F63-12526E05E4B5}"/>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grpSp>
        <p:nvGrpSpPr>
          <p:cNvPr id="8" name="Group 7">
            <a:extLst>
              <a:ext uri="{FF2B5EF4-FFF2-40B4-BE49-F238E27FC236}">
                <a16:creationId xmlns:a16="http://schemas.microsoft.com/office/drawing/2014/main" id="{2969B2C7-57A2-4C70-BA74-22CF6A44797F}"/>
              </a:ext>
            </a:extLst>
          </p:cNvPr>
          <p:cNvGrpSpPr/>
          <p:nvPr/>
        </p:nvGrpSpPr>
        <p:grpSpPr>
          <a:xfrm>
            <a:off x="-41716" y="6331212"/>
            <a:ext cx="12227168" cy="584775"/>
            <a:chOff x="-41716" y="6331212"/>
            <a:chExt cx="12227168" cy="584775"/>
          </a:xfrm>
        </p:grpSpPr>
        <p:sp>
          <p:nvSpPr>
            <p:cNvPr id="12" name="TextBox 11">
              <a:extLst>
                <a:ext uri="{FF2B5EF4-FFF2-40B4-BE49-F238E27FC236}">
                  <a16:creationId xmlns:a16="http://schemas.microsoft.com/office/drawing/2014/main" id="{A89E6DD0-9A6E-448F-89AC-F9C8FF3E4E82}"/>
                </a:ext>
              </a:extLst>
            </p:cNvPr>
            <p:cNvSpPr txBox="1"/>
            <p:nvPr/>
          </p:nvSpPr>
          <p:spPr>
            <a:xfrm>
              <a:off x="-3273" y="6399825"/>
              <a:ext cx="12188725" cy="266611"/>
            </a:xfrm>
            <a:prstGeom prst="rect">
              <a:avLst/>
            </a:prstGeom>
            <a:noFill/>
          </p:spPr>
          <p:txBody>
            <a:bodyPr wrap="square">
              <a:spAutoFit/>
            </a:bodyPr>
            <a:lstStyle/>
            <a:p>
              <a:pPr marL="0" marR="0" lvl="0" indent="0" algn="ctr" defTabSz="914400" rtl="0" eaLnBrk="1" fontAlgn="auto" latinLnBrk="0" hangingPunct="1">
                <a:lnSpc>
                  <a:spcPct val="110000"/>
                </a:lnSpc>
                <a:spcBef>
                  <a:spcPts val="1200"/>
                </a:spcBef>
                <a:spcAft>
                  <a:spcPts val="200"/>
                </a:spcAft>
                <a:buClr>
                  <a:srgbClr val="9BA8B7"/>
                </a:buClr>
                <a:buSzPct val="100000"/>
                <a:buFont typeface="Calibri" panose="020F0502020204030204" pitchFamily="34" charset="0"/>
                <a:buNone/>
                <a:tabLst/>
                <a:defRPr/>
              </a:pP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Jessie Ng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Fraser Clarke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a:t>
              </a:r>
              <a:r>
                <a:rPr lang="en-US" sz="1100" i="1" cap="all" spc="200" dirty="0">
                  <a:solidFill>
                    <a:schemeClr val="tx1">
                      <a:lumMod val="85000"/>
                    </a:schemeClr>
                  </a:solidFill>
                  <a:latin typeface="Gabriola" panose="04040605051002020D02" pitchFamily="82" charset="0"/>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Mushtaq </a:t>
              </a:r>
              <a:r>
                <a:rPr kumimoji="0" lang="en-US" sz="1100" b="0" i="1" u="none" strike="noStrike" kern="1200" cap="all" spc="200" normalizeH="0" baseline="0" noProof="0" dirty="0" err="1">
                  <a:ln>
                    <a:noFill/>
                  </a:ln>
                  <a:solidFill>
                    <a:schemeClr val="tx1">
                      <a:lumMod val="85000"/>
                    </a:schemeClr>
                  </a:solidFill>
                  <a:effectLst/>
                  <a:uLnTx/>
                  <a:uFillTx/>
                  <a:latin typeface="Gabriola" panose="04040605051002020D02" pitchFamily="82" charset="0"/>
                  <a:ea typeface="+mn-ea"/>
                  <a:cs typeface="+mn-cs"/>
                </a:rPr>
                <a:t>Safie</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Fatima Fakih</a:t>
              </a:r>
              <a:endParaRPr kumimoji="0" lang="en-US" sz="7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endParaRPr>
            </a:p>
          </p:txBody>
        </p:sp>
        <p:sp>
          <p:nvSpPr>
            <p:cNvPr id="19" name="TextBox 18">
              <a:extLst>
                <a:ext uri="{FF2B5EF4-FFF2-40B4-BE49-F238E27FC236}">
                  <a16:creationId xmlns:a16="http://schemas.microsoft.com/office/drawing/2014/main" id="{204B8C72-12CE-42DA-8BE1-104A085266A8}"/>
                </a:ext>
              </a:extLst>
            </p:cNvPr>
            <p:cNvSpPr txBox="1"/>
            <p:nvPr/>
          </p:nvSpPr>
          <p:spPr>
            <a:xfrm>
              <a:off x="-41716" y="6331212"/>
              <a:ext cx="12182179" cy="584775"/>
            </a:xfrm>
            <a:prstGeom prst="rect">
              <a:avLst/>
            </a:prstGeom>
            <a:noFill/>
          </p:spPr>
          <p:txBody>
            <a:bodyPr wrap="square">
              <a:spAutoFit/>
            </a:bodyPr>
            <a:lstStyle/>
            <a:p>
              <a:pPr algn="ct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(Hoisin Sauce)	</a:t>
              </a:r>
              <a:r>
                <a:rPr kumimoji="0" lang="en-US" sz="80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a:t>
              </a:r>
              <a:r>
                <a:rPr lang="en-US" sz="3200" cap="all" spc="200" dirty="0">
                  <a:solidFill>
                    <a:srgbClr val="FFFFFF">
                      <a:lumMod val="85000"/>
                    </a:srgbClr>
                  </a:solidFill>
                  <a:latin typeface="Gabriola" panose="04040605051002020D02" pitchFamily="82" charset="0"/>
                </a:rPr>
                <a:t>	 </a:t>
              </a: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(Hollandaise Sauce)	|	           (BBQ Sauce)	|	     (</a:t>
              </a:r>
              <a:r>
                <a:rPr kumimoji="0" lang="en-US" sz="800" b="0" i="0" u="none" strike="noStrike" kern="1200" cap="none" spc="0" normalizeH="0" baseline="0" noProof="0" dirty="0" err="1">
                  <a:ln>
                    <a:noFill/>
                  </a:ln>
                  <a:solidFill>
                    <a:schemeClr val="tx1">
                      <a:lumMod val="85000"/>
                    </a:schemeClr>
                  </a:solidFill>
                  <a:effectLst/>
                  <a:uLnTx/>
                  <a:uFillTx/>
                  <a:latin typeface="Comic Sans MS" panose="030F0702030302020204" pitchFamily="66" charset="0"/>
                  <a:ea typeface="+mn-ea"/>
                  <a:cs typeface="+mn-cs"/>
                </a:rPr>
                <a:t>Tamacco</a:t>
              </a: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Sauce)</a:t>
              </a:r>
              <a:endParaRPr lang="en-AU" dirty="0"/>
            </a:p>
          </p:txBody>
        </p:sp>
      </p:gr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600" i="1" dirty="0">
                <a:solidFill>
                  <a:srgbClr val="FFFFFF"/>
                </a:solidFill>
              </a:rPr>
              <a:t>“It’s one small step for the internet, one giant leap for e-commerce.”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Elevator Pitch</a:t>
            </a:r>
          </a:p>
        </p:txBody>
      </p:sp>
    </p:spTree>
    <p:extLst>
      <p:ext uri="{BB962C8B-B14F-4D97-AF65-F5344CB8AC3E}">
        <p14:creationId xmlns:p14="http://schemas.microsoft.com/office/powerpoint/2010/main" val="19171460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E8983-C8B3-48AD-925A-FAE5AA44274B}"/>
              </a:ext>
            </a:extLst>
          </p:cNvPr>
          <p:cNvSpPr>
            <a:spLocks noGrp="1"/>
          </p:cNvSpPr>
          <p:nvPr>
            <p:ph type="title"/>
          </p:nvPr>
        </p:nvSpPr>
        <p:spPr/>
        <p:txBody>
          <a:bodyPr/>
          <a:lstStyle/>
          <a:p>
            <a:r>
              <a:rPr lang="en-US" dirty="0"/>
              <a:t>Concept</a:t>
            </a:r>
            <a:endParaRPr lang="en-AU" dirty="0"/>
          </a:p>
        </p:txBody>
      </p:sp>
      <p:sp>
        <p:nvSpPr>
          <p:cNvPr id="3" name="Content Placeholder 2">
            <a:extLst>
              <a:ext uri="{FF2B5EF4-FFF2-40B4-BE49-F238E27FC236}">
                <a16:creationId xmlns:a16="http://schemas.microsoft.com/office/drawing/2014/main" id="{D44C5140-92FD-464C-9526-71E4C833E966}"/>
              </a:ext>
            </a:extLst>
          </p:cNvPr>
          <p:cNvSpPr>
            <a:spLocks noGrp="1"/>
          </p:cNvSpPr>
          <p:nvPr>
            <p:ph sz="half" idx="1"/>
          </p:nvPr>
        </p:nvSpPr>
        <p:spPr>
          <a:xfrm>
            <a:off x="1097280" y="2120901"/>
            <a:ext cx="4639736" cy="1873130"/>
          </a:xfrm>
        </p:spPr>
        <p:txBody>
          <a:bodyPr>
            <a:normAutofit fontScale="85000" lnSpcReduction="20000"/>
          </a:bodyPr>
          <a:lstStyle/>
          <a:p>
            <a:r>
              <a:rPr lang="en-US" b="1" dirty="0"/>
              <a:t>DESCRIPTION</a:t>
            </a:r>
          </a:p>
          <a:p>
            <a:r>
              <a:rPr lang="en-AU" dirty="0">
                <a:effectLst/>
                <a:ea typeface="Calibri" panose="020F0502020204030204" pitchFamily="34" charset="0"/>
                <a:cs typeface="Times New Roman" panose="02020603050405020304" pitchFamily="18" charset="0"/>
              </a:rPr>
              <a:t>     An inventory &amp; sales tracker for businesses, coupled with a simple, </a:t>
            </a:r>
            <a:r>
              <a:rPr lang="en-AU" dirty="0">
                <a:ea typeface="Calibri" panose="020F0502020204030204" pitchFamily="34" charset="0"/>
                <a:cs typeface="Times New Roman" panose="02020603050405020304" pitchFamily="18" charset="0"/>
              </a:rPr>
              <a:t>clean </a:t>
            </a:r>
            <a:r>
              <a:rPr lang="en-AU" dirty="0">
                <a:effectLst/>
                <a:ea typeface="Calibri" panose="020F0502020204030204" pitchFamily="34" charset="0"/>
                <a:cs typeface="Times New Roman" panose="02020603050405020304" pitchFamily="18" charset="0"/>
              </a:rPr>
              <a:t>storefront for customers!</a:t>
            </a:r>
            <a:endParaRPr lang="en-AU" sz="2100" dirty="0"/>
          </a:p>
        </p:txBody>
      </p:sp>
      <p:sp>
        <p:nvSpPr>
          <p:cNvPr id="4" name="Content Placeholder 3">
            <a:extLst>
              <a:ext uri="{FF2B5EF4-FFF2-40B4-BE49-F238E27FC236}">
                <a16:creationId xmlns:a16="http://schemas.microsoft.com/office/drawing/2014/main" id="{45DB27CB-3BA7-47CD-9EAB-852A0D1F4BBC}"/>
              </a:ext>
            </a:extLst>
          </p:cNvPr>
          <p:cNvSpPr>
            <a:spLocks noGrp="1"/>
          </p:cNvSpPr>
          <p:nvPr>
            <p:ph sz="half" idx="2"/>
          </p:nvPr>
        </p:nvSpPr>
        <p:spPr>
          <a:xfrm>
            <a:off x="1097280" y="3429000"/>
            <a:ext cx="4639736" cy="2440094"/>
          </a:xfrm>
        </p:spPr>
        <p:txBody>
          <a:bodyPr>
            <a:normAutofit fontScale="85000" lnSpcReduction="20000"/>
          </a:bodyPr>
          <a:lstStyle/>
          <a:p>
            <a:r>
              <a:rPr lang="en-US" b="1" dirty="0"/>
              <a:t>MOTIVATION FOR DEVELOPMENT</a:t>
            </a:r>
          </a:p>
          <a:p>
            <a:r>
              <a:rPr lang="en-US" dirty="0"/>
              <a:t>     With e-commerce growing in popularity, especially in the wake of Covid, it is now more important than ever for businesses to be able to accurately track their business performance and inventory when customers shop their products.</a:t>
            </a:r>
            <a:endParaRPr lang="en-AU" dirty="0"/>
          </a:p>
          <a:p>
            <a:r>
              <a:rPr lang="en-AU" dirty="0"/>
              <a:t>     Customers get a user-friendly e-Storefront and businesses get an intuitive application by having both elements within the same platform.</a:t>
            </a:r>
            <a:endParaRPr lang="en-US" dirty="0"/>
          </a:p>
        </p:txBody>
      </p:sp>
      <p:sp>
        <p:nvSpPr>
          <p:cNvPr id="5" name="Content Placeholder 2">
            <a:extLst>
              <a:ext uri="{FF2B5EF4-FFF2-40B4-BE49-F238E27FC236}">
                <a16:creationId xmlns:a16="http://schemas.microsoft.com/office/drawing/2014/main" id="{570FEC62-B9D3-4D0B-9AF8-1F5A4F21C3AA}"/>
              </a:ext>
            </a:extLst>
          </p:cNvPr>
          <p:cNvSpPr txBox="1">
            <a:spLocks/>
          </p:cNvSpPr>
          <p:nvPr/>
        </p:nvSpPr>
        <p:spPr>
          <a:xfrm>
            <a:off x="6454984" y="2118968"/>
            <a:ext cx="4639736" cy="3750126"/>
          </a:xfrm>
          <a:prstGeom prst="rect">
            <a:avLst/>
          </a:prstGeom>
        </p:spPr>
        <p:txBody>
          <a:bodyPr vert="horz" lIns="0" tIns="45720" rIns="0" bIns="45720" rtlCol="0">
            <a:normAutofit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USER STORY </a:t>
            </a:r>
            <a:r>
              <a:rPr lang="en-US" sz="1400" i="1" dirty="0"/>
              <a:t>(two-fold)</a:t>
            </a:r>
          </a:p>
          <a:p>
            <a:pPr>
              <a:buFont typeface="Wingdings" panose="05000000000000000000" pitchFamily="2" charset="2"/>
              <a:buChar char="Ø"/>
            </a:pPr>
            <a:r>
              <a:rPr lang="en-US" dirty="0"/>
              <a:t> AS A Business Owner…</a:t>
            </a:r>
            <a:br>
              <a:rPr lang="en-US" dirty="0"/>
            </a:br>
            <a:r>
              <a:rPr lang="en-US" dirty="0"/>
              <a:t>	I want to be able to track my 	inventory &amp; sales performance so 	that I can better manage different 	aspects of my business based on 	items ordered in my ‘storefront’.</a:t>
            </a:r>
          </a:p>
          <a:p>
            <a:pPr>
              <a:buFont typeface="Wingdings" panose="05000000000000000000" pitchFamily="2" charset="2"/>
              <a:buChar char="Ø"/>
            </a:pPr>
            <a:r>
              <a:rPr lang="en-US" dirty="0"/>
              <a:t> AS AN Online Shopper…</a:t>
            </a:r>
            <a:br>
              <a:rPr lang="en-US" dirty="0"/>
            </a:br>
            <a:r>
              <a:rPr lang="en-US" dirty="0"/>
              <a:t>	I want to be able to see product 	information (</a:t>
            </a:r>
            <a:r>
              <a:rPr lang="en-US" dirty="0" err="1"/>
              <a:t>ie</a:t>
            </a:r>
            <a:r>
              <a:rPr lang="en-US" dirty="0"/>
              <a:t> name &amp; price) so 	that I can shop for items I want.</a:t>
            </a:r>
          </a:p>
        </p:txBody>
      </p:sp>
      <p:pic>
        <p:nvPicPr>
          <p:cNvPr id="7" name="Picture 4" descr="Bart Simpson Homer GIF - Find &amp; Share on GIPHY">
            <a:extLst>
              <a:ext uri="{FF2B5EF4-FFF2-40B4-BE49-F238E27FC236}">
                <a16:creationId xmlns:a16="http://schemas.microsoft.com/office/drawing/2014/main" id="{3679FCF2-B0B3-4C3A-A983-F1108F41AF3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619465" y="16690"/>
            <a:ext cx="2536215" cy="194443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Picture 6" descr="Hot Sauce | A Tut and Groan Single Panel Comic | Wordplay Comic">
            <a:extLst>
              <a:ext uri="{FF2B5EF4-FFF2-40B4-BE49-F238E27FC236}">
                <a16:creationId xmlns:a16="http://schemas.microsoft.com/office/drawing/2014/main" id="{07DCF29C-87A0-47D0-AEC0-FEAA688A701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64829" y="3482437"/>
            <a:ext cx="1502464" cy="3065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39972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364-D020-456F-A928-C890A125057C}"/>
              </a:ext>
            </a:extLst>
          </p:cNvPr>
          <p:cNvSpPr>
            <a:spLocks noGrp="1"/>
          </p:cNvSpPr>
          <p:nvPr>
            <p:ph type="title"/>
          </p:nvPr>
        </p:nvSpPr>
        <p:spPr/>
        <p:txBody>
          <a:bodyPr/>
          <a:lstStyle/>
          <a:p>
            <a:r>
              <a:rPr lang="en-US" dirty="0"/>
              <a:t>Process</a:t>
            </a:r>
            <a:endParaRPr lang="en-AU" dirty="0"/>
          </a:p>
        </p:txBody>
      </p:sp>
      <p:sp>
        <p:nvSpPr>
          <p:cNvPr id="3" name="Content Placeholder 2">
            <a:extLst>
              <a:ext uri="{FF2B5EF4-FFF2-40B4-BE49-F238E27FC236}">
                <a16:creationId xmlns:a16="http://schemas.microsoft.com/office/drawing/2014/main" id="{90B01272-2E85-4118-AE27-776351E22567}"/>
              </a:ext>
            </a:extLst>
          </p:cNvPr>
          <p:cNvSpPr>
            <a:spLocks noGrp="1"/>
          </p:cNvSpPr>
          <p:nvPr>
            <p:ph sz="half" idx="1"/>
          </p:nvPr>
        </p:nvSpPr>
        <p:spPr>
          <a:xfrm>
            <a:off x="1097280" y="2120901"/>
            <a:ext cx="5418664" cy="4003854"/>
          </a:xfrm>
        </p:spPr>
        <p:txBody>
          <a:bodyPr numCol="2">
            <a:normAutofit fontScale="62500" lnSpcReduction="20000"/>
          </a:bodyPr>
          <a:lstStyle/>
          <a:p>
            <a:pPr marL="457200" indent="-457200">
              <a:buFont typeface="+mj-lt"/>
              <a:buAutoNum type="arabicPeriod"/>
            </a:pPr>
            <a:r>
              <a:rPr lang="en-US" sz="2700" dirty="0"/>
              <a:t>Technologies Used:</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HTML, CSS, JavaScript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Bootstrap CSS, </a:t>
            </a:r>
            <a:r>
              <a:rPr lang="en-AU" sz="2100" dirty="0" err="1">
                <a:effectLst/>
                <a:latin typeface="Calibri" panose="020F0502020204030204" pitchFamily="34" charset="0"/>
                <a:ea typeface="Calibri" panose="020F0502020204030204" pitchFamily="34" charset="0"/>
                <a:cs typeface="Times New Roman" panose="02020603050405020304" pitchFamily="18" charset="0"/>
              </a:rPr>
              <a:t>GoogleFonts</a:t>
            </a:r>
            <a:r>
              <a:rPr lang="en-AU" sz="2100" dirty="0">
                <a:effectLst/>
                <a:latin typeface="Calibri" panose="020F0502020204030204" pitchFamily="34" charset="0"/>
                <a:ea typeface="Calibri" panose="020F0502020204030204" pitchFamily="34" charset="0"/>
                <a:cs typeface="Times New Roman" panose="02020603050405020304" pitchFamily="18" charset="0"/>
              </a:rPr>
              <a:t>, </a:t>
            </a:r>
            <a:r>
              <a:rPr lang="en-AU" sz="2100" dirty="0" err="1">
                <a:effectLst/>
                <a:latin typeface="Calibri" panose="020F0502020204030204" pitchFamily="34" charset="0"/>
                <a:ea typeface="Calibri" panose="020F0502020204030204" pitchFamily="34" charset="0"/>
                <a:cs typeface="Times New Roman" panose="02020603050405020304" pitchFamily="18" charset="0"/>
              </a:rPr>
              <a:t>FontAwesome</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err="1">
                <a:effectLst/>
                <a:latin typeface="Calibri" panose="020F0502020204030204" pitchFamily="34" charset="0"/>
                <a:ea typeface="Calibri" panose="020F0502020204030204" pitchFamily="34" charset="0"/>
                <a:cs typeface="Times New Roman" panose="02020603050405020304" pitchFamily="18" charset="0"/>
              </a:rPr>
              <a:t>GitBash</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Node Environment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Express.js Framework</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MySQL Database</a:t>
            </a:r>
          </a:p>
          <a:p>
            <a:pPr marL="742950" lvl="1" indent="-285750">
              <a:lnSpc>
                <a:spcPct val="150000"/>
              </a:lnSpc>
              <a:buFont typeface="Courier New" panose="02070309020205020404" pitchFamily="49" charset="0"/>
              <a:buChar char="o"/>
            </a:pPr>
            <a:r>
              <a:rPr lang="en-AU" sz="2100" dirty="0" err="1">
                <a:effectLst/>
                <a:latin typeface="Calibri" panose="020F0502020204030204" pitchFamily="34" charset="0"/>
                <a:ea typeface="Calibri" panose="020F0502020204030204" pitchFamily="34" charset="0"/>
                <a:cs typeface="Times New Roman" panose="02020603050405020304" pitchFamily="18" charset="0"/>
              </a:rPr>
              <a:t>Sequelize</a:t>
            </a:r>
            <a:r>
              <a:rPr lang="en-AU" sz="2100" dirty="0">
                <a:effectLst/>
                <a:latin typeface="Calibri" panose="020F0502020204030204" pitchFamily="34" charset="0"/>
                <a:ea typeface="Calibri" panose="020F0502020204030204" pitchFamily="34" charset="0"/>
                <a:cs typeface="Times New Roman" panose="02020603050405020304" pitchFamily="18" charset="0"/>
              </a:rPr>
              <a:t> ORM</a:t>
            </a:r>
          </a:p>
          <a:p>
            <a:pPr marL="742950" lvl="1" indent="-285750">
              <a:lnSpc>
                <a:spcPct val="150000"/>
              </a:lnSpc>
              <a:buFont typeface="Courier New" panose="02070309020205020404" pitchFamily="49" charset="0"/>
              <a:buChar char="o"/>
            </a:pPr>
            <a:r>
              <a:rPr lang="en-AU" sz="2100" dirty="0">
                <a:latin typeface="Calibri" panose="020F0502020204030204" pitchFamily="34" charset="0"/>
                <a:ea typeface="Calibri" panose="020F0502020204030204" pitchFamily="34" charset="0"/>
                <a:cs typeface="Times New Roman" panose="02020603050405020304" pitchFamily="18" charset="0"/>
              </a:rPr>
              <a:t>Handlebars.js</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Heroku Platform</a:t>
            </a:r>
          </a:p>
          <a:p>
            <a:pPr marL="742950" lvl="1" indent="-285750">
              <a:lnSpc>
                <a:spcPct val="150000"/>
              </a:lnSpc>
              <a:spcAft>
                <a:spcPts val="800"/>
              </a:spcAft>
              <a:buFont typeface="Courier New" panose="02070309020205020404" pitchFamily="49" charset="0"/>
              <a:buChar char="o"/>
            </a:pPr>
            <a:r>
              <a:rPr lang="en-AU" sz="2100" dirty="0" err="1">
                <a:effectLst/>
                <a:latin typeface="Calibri" panose="020F0502020204030204" pitchFamily="34" charset="0"/>
                <a:ea typeface="Calibri" panose="020F0502020204030204" pitchFamily="34" charset="0"/>
                <a:cs typeface="Times New Roman" panose="02020603050405020304" pitchFamily="18" charset="0"/>
              </a:rPr>
              <a:t>Highcharts</a:t>
            </a:r>
            <a:r>
              <a:rPr lang="en-AU" sz="2100" dirty="0">
                <a:effectLst/>
                <a:latin typeface="Calibri" panose="020F0502020204030204" pitchFamily="34" charset="0"/>
                <a:ea typeface="Calibri" panose="020F0502020204030204" pitchFamily="34" charset="0"/>
                <a:cs typeface="Times New Roman" panose="02020603050405020304" pitchFamily="18" charset="0"/>
              </a:rPr>
              <a:t> library</a:t>
            </a:r>
          </a:p>
          <a:p>
            <a:pPr marL="457200" indent="-457200">
              <a:spcAft>
                <a:spcPts val="200"/>
              </a:spcAft>
              <a:buClr>
                <a:schemeClr val="accent1"/>
              </a:buClr>
              <a:buFont typeface="+mj-lt"/>
              <a:buAutoNum type="arabicPeriod" startAt="2"/>
            </a:pPr>
            <a:r>
              <a:rPr lang="en-US" sz="2700" dirty="0">
                <a:solidFill>
                  <a:schemeClr val="tx1">
                    <a:lumMod val="75000"/>
                    <a:lumOff val="25000"/>
                  </a:schemeClr>
                </a:solidFill>
              </a:rPr>
              <a:t>Challenges:</a:t>
            </a:r>
          </a:p>
          <a:p>
            <a:pPr marL="749808" lvl="1" indent="-457200">
              <a:buFont typeface="Wingdings" panose="05000000000000000000" pitchFamily="2" charset="2"/>
              <a:buChar char="§"/>
            </a:pPr>
            <a:r>
              <a:rPr lang="en-US" sz="2100" dirty="0">
                <a:solidFill>
                  <a:schemeClr val="tx1">
                    <a:lumMod val="75000"/>
                    <a:lumOff val="25000"/>
                  </a:schemeClr>
                </a:solidFill>
              </a:rPr>
              <a:t>Travis</a:t>
            </a:r>
          </a:p>
          <a:p>
            <a:pPr marL="749808" lvl="1" indent="-457200">
              <a:buFont typeface="Wingdings" panose="05000000000000000000" pitchFamily="2" charset="2"/>
              <a:buChar char="§"/>
            </a:pPr>
            <a:r>
              <a:rPr lang="en-US" sz="2100" dirty="0">
                <a:solidFill>
                  <a:schemeClr val="tx1">
                    <a:lumMod val="75000"/>
                    <a:lumOff val="25000"/>
                  </a:schemeClr>
                </a:solidFill>
              </a:rPr>
              <a:t>Authentication</a:t>
            </a:r>
          </a:p>
          <a:p>
            <a:pPr marL="749808" lvl="1" indent="-457200">
              <a:buFont typeface="Wingdings" panose="05000000000000000000" pitchFamily="2" charset="2"/>
              <a:buChar char="§"/>
            </a:pPr>
            <a:r>
              <a:rPr lang="en-US" sz="2100" dirty="0">
                <a:solidFill>
                  <a:schemeClr val="tx1">
                    <a:lumMod val="75000"/>
                    <a:lumOff val="25000"/>
                  </a:schemeClr>
                </a:solidFill>
              </a:rPr>
              <a:t>Get / Post Requests</a:t>
            </a:r>
          </a:p>
          <a:p>
            <a:pPr marL="749808" lvl="1" indent="-457200">
              <a:buFont typeface="Wingdings" panose="05000000000000000000" pitchFamily="2" charset="2"/>
              <a:buChar char="§"/>
            </a:pPr>
            <a:r>
              <a:rPr lang="en-US" sz="2100" dirty="0">
                <a:solidFill>
                  <a:schemeClr val="tx1">
                    <a:lumMod val="75000"/>
                    <a:lumOff val="25000"/>
                  </a:schemeClr>
                </a:solidFill>
              </a:rPr>
              <a:t>Traversing Handlebars DOM</a:t>
            </a:r>
          </a:p>
          <a:p>
            <a:pPr marL="749808" lvl="1" indent="-457200">
              <a:buFont typeface="Wingdings" panose="05000000000000000000" pitchFamily="2" charset="2"/>
              <a:buChar char="§"/>
            </a:pPr>
            <a:endParaRPr lang="en-US" sz="1900" dirty="0">
              <a:solidFill>
                <a:schemeClr val="tx1">
                  <a:lumMod val="75000"/>
                  <a:lumOff val="25000"/>
                </a:schemeClr>
              </a:solidFill>
            </a:endParaRPr>
          </a:p>
          <a:p>
            <a:pPr marL="292608" lvl="1"/>
            <a:endParaRPr lang="en-US" sz="1900" dirty="0">
              <a:solidFill>
                <a:schemeClr val="tx1">
                  <a:lumMod val="75000"/>
                  <a:lumOff val="25000"/>
                </a:schemeClr>
              </a:solidFill>
            </a:endParaRPr>
          </a:p>
          <a:p>
            <a:pPr marL="457200" indent="-457200">
              <a:spcAft>
                <a:spcPts val="200"/>
              </a:spcAft>
              <a:buClr>
                <a:schemeClr val="accent1"/>
              </a:buClr>
              <a:buFont typeface="+mj-lt"/>
              <a:buAutoNum type="arabicPeriod" startAt="2"/>
            </a:pPr>
            <a:r>
              <a:rPr lang="en-US" sz="2700" dirty="0">
                <a:solidFill>
                  <a:schemeClr val="tx1">
                    <a:lumMod val="75000"/>
                    <a:lumOff val="25000"/>
                  </a:schemeClr>
                </a:solidFill>
              </a:rPr>
              <a:t>Successes:</a:t>
            </a:r>
          </a:p>
          <a:p>
            <a:pPr marL="749808" lvl="1" indent="-457200">
              <a:buFont typeface="Wingdings" panose="05000000000000000000" pitchFamily="2" charset="2"/>
              <a:buChar char="§"/>
            </a:pPr>
            <a:r>
              <a:rPr lang="en-US" sz="2100" dirty="0">
                <a:solidFill>
                  <a:schemeClr val="tx1">
                    <a:lumMod val="75000"/>
                    <a:lumOff val="25000"/>
                  </a:schemeClr>
                </a:solidFill>
              </a:rPr>
              <a:t>Handlebars implementation</a:t>
            </a:r>
          </a:p>
          <a:p>
            <a:pPr marL="749808" lvl="1" indent="-457200">
              <a:buFont typeface="Wingdings" panose="05000000000000000000" pitchFamily="2" charset="2"/>
              <a:buChar char="§"/>
            </a:pPr>
            <a:r>
              <a:rPr lang="en-US" sz="2100" dirty="0">
                <a:solidFill>
                  <a:schemeClr val="tx1">
                    <a:lumMod val="75000"/>
                    <a:lumOff val="25000"/>
                  </a:schemeClr>
                </a:solidFill>
              </a:rPr>
              <a:t>Integration between pages despite different client types</a:t>
            </a:r>
          </a:p>
          <a:p>
            <a:pPr marL="749808" lvl="1" indent="-457200">
              <a:buFont typeface="Wingdings" panose="05000000000000000000" pitchFamily="2" charset="2"/>
              <a:buChar char="§"/>
            </a:pPr>
            <a:r>
              <a:rPr lang="en-US" sz="2100" dirty="0" err="1"/>
              <a:t>Highcharts</a:t>
            </a:r>
            <a:endParaRPr lang="en-US" sz="2100" dirty="0">
              <a:solidFill>
                <a:schemeClr val="tx1">
                  <a:lumMod val="75000"/>
                  <a:lumOff val="25000"/>
                </a:schemeClr>
              </a:solidFill>
            </a:endParaRPr>
          </a:p>
        </p:txBody>
      </p:sp>
      <p:sp>
        <p:nvSpPr>
          <p:cNvPr id="4" name="Content Placeholder 3">
            <a:extLst>
              <a:ext uri="{FF2B5EF4-FFF2-40B4-BE49-F238E27FC236}">
                <a16:creationId xmlns:a16="http://schemas.microsoft.com/office/drawing/2014/main" id="{C298A91B-A168-4592-9AF1-02EB0F1159C1}"/>
              </a:ext>
            </a:extLst>
          </p:cNvPr>
          <p:cNvSpPr>
            <a:spLocks noGrp="1"/>
          </p:cNvSpPr>
          <p:nvPr>
            <p:ph sz="half" idx="2"/>
          </p:nvPr>
        </p:nvSpPr>
        <p:spPr>
          <a:xfrm>
            <a:off x="6515943" y="2120899"/>
            <a:ext cx="4983067" cy="4070221"/>
          </a:xfrm>
        </p:spPr>
        <p:txBody>
          <a:bodyPr>
            <a:normAutofit fontScale="85000" lnSpcReduction="20000"/>
          </a:bodyPr>
          <a:lstStyle/>
          <a:p>
            <a:pPr marL="457200" indent="-457200">
              <a:spcAft>
                <a:spcPts val="300"/>
              </a:spcAft>
              <a:buFont typeface="+mj-lt"/>
              <a:buAutoNum type="arabicPeriod" startAt="4"/>
            </a:pPr>
            <a:r>
              <a:rPr lang="en-US" sz="2000" dirty="0"/>
              <a:t>Breakdown of tasks &amp; roles:</a:t>
            </a:r>
          </a:p>
          <a:p>
            <a:pPr marL="749808" lvl="1" indent="-457200">
              <a:buFont typeface="Wingdings" panose="05000000000000000000" pitchFamily="2" charset="2"/>
              <a:buChar char="Ø"/>
            </a:pPr>
            <a:r>
              <a:rPr lang="en-US" sz="1800" dirty="0"/>
              <a:t>JESSIE (Front-end)…</a:t>
            </a:r>
          </a:p>
          <a:p>
            <a:pPr marL="932688" lvl="2" indent="-457200">
              <a:buFont typeface="Wingdings" panose="05000000000000000000" pitchFamily="2" charset="2"/>
              <a:buChar char="v"/>
            </a:pPr>
            <a:r>
              <a:rPr lang="en-US" sz="1500" dirty="0"/>
              <a:t>Project Manager, Repo Setup &amp; Folder Structure</a:t>
            </a:r>
          </a:p>
          <a:p>
            <a:pPr marL="932688" lvl="2" indent="-457200">
              <a:buFont typeface="Wingdings" panose="05000000000000000000" pitchFamily="2" charset="2"/>
              <a:buChar char="v"/>
            </a:pPr>
            <a:r>
              <a:rPr lang="en-US" sz="1500" dirty="0"/>
              <a:t>Wireframe, README &amp; Presentation</a:t>
            </a:r>
          </a:p>
          <a:p>
            <a:pPr marL="932688" lvl="2" indent="-457200">
              <a:buFont typeface="Wingdings" panose="05000000000000000000" pitchFamily="2" charset="2"/>
              <a:buChar char="v"/>
            </a:pPr>
            <a:r>
              <a:rPr lang="en-US" sz="1500" dirty="0"/>
              <a:t>HTML via handlebars, CSS &amp; JavaScript w/</a:t>
            </a:r>
            <a:r>
              <a:rPr lang="en-US" sz="1500" dirty="0" err="1"/>
              <a:t>Highcharts</a:t>
            </a:r>
            <a:br>
              <a:rPr lang="en-US" dirty="0"/>
            </a:br>
            <a:endParaRPr lang="en-US" dirty="0"/>
          </a:p>
          <a:p>
            <a:pPr marL="749808" lvl="1" indent="-457200">
              <a:buFont typeface="Wingdings" panose="05000000000000000000" pitchFamily="2" charset="2"/>
              <a:buChar char="Ø"/>
            </a:pPr>
            <a:r>
              <a:rPr lang="en-US" sz="1800" dirty="0"/>
              <a:t>FRASER (Front-end)…</a:t>
            </a:r>
          </a:p>
          <a:p>
            <a:pPr marL="932688" lvl="2" indent="-457200">
              <a:buFont typeface="Wingdings" panose="05000000000000000000" pitchFamily="2" charset="2"/>
              <a:buChar char="v"/>
            </a:pPr>
            <a:r>
              <a:rPr lang="en-US" sz="1500" dirty="0"/>
              <a:t>HTML via handlebars &amp; JavaScript</a:t>
            </a:r>
            <a:br>
              <a:rPr lang="en-US" dirty="0"/>
            </a:br>
            <a:endParaRPr lang="en-US" dirty="0"/>
          </a:p>
          <a:p>
            <a:pPr marL="749808" lvl="1" indent="-457200">
              <a:buFont typeface="Wingdings" panose="05000000000000000000" pitchFamily="2" charset="2"/>
              <a:buChar char="Ø"/>
            </a:pPr>
            <a:r>
              <a:rPr lang="en-US" sz="1800" dirty="0"/>
              <a:t>MUSHTAQ (Back-end)…</a:t>
            </a:r>
          </a:p>
          <a:p>
            <a:pPr marL="932688" lvl="2" indent="-457200">
              <a:buFont typeface="Wingdings" panose="05000000000000000000" pitchFamily="2" charset="2"/>
              <a:buChar char="v"/>
            </a:pPr>
            <a:r>
              <a:rPr lang="en-US" sz="1500" dirty="0"/>
              <a:t>MySQL Database w/</a:t>
            </a:r>
            <a:r>
              <a:rPr lang="en-US" sz="1500" dirty="0" err="1"/>
              <a:t>Sequelize</a:t>
            </a:r>
            <a:endParaRPr lang="en-US" sz="1500" dirty="0"/>
          </a:p>
          <a:p>
            <a:pPr marL="932688" lvl="2" indent="-457200">
              <a:buFont typeface="Wingdings" panose="05000000000000000000" pitchFamily="2" charset="2"/>
              <a:buChar char="v"/>
            </a:pPr>
            <a:r>
              <a:rPr lang="en-US" sz="1500" dirty="0"/>
              <a:t>API Requests &amp; Routes</a:t>
            </a:r>
            <a:br>
              <a:rPr lang="en-US" sz="1700" dirty="0"/>
            </a:br>
            <a:endParaRPr lang="en-US" sz="1700" dirty="0"/>
          </a:p>
          <a:p>
            <a:pPr marL="749808" lvl="1" indent="-457200">
              <a:buFont typeface="Wingdings" panose="05000000000000000000" pitchFamily="2" charset="2"/>
              <a:buChar char="Ø"/>
            </a:pPr>
            <a:r>
              <a:rPr lang="en-US" sz="1800" dirty="0"/>
              <a:t>FATIMA (Back-end &amp; Front-end support)…</a:t>
            </a:r>
          </a:p>
          <a:p>
            <a:pPr marL="932688" lvl="2" indent="-457200">
              <a:buFont typeface="Wingdings" panose="05000000000000000000" pitchFamily="2" charset="2"/>
              <a:buChar char="v"/>
            </a:pPr>
            <a:r>
              <a:rPr lang="en-US" sz="1500" dirty="0"/>
              <a:t>Login &amp; Create authentication</a:t>
            </a:r>
          </a:p>
          <a:p>
            <a:pPr marL="932688" lvl="2" indent="-457200">
              <a:buFont typeface="Wingdings" panose="05000000000000000000" pitchFamily="2" charset="2"/>
              <a:buChar char="v"/>
            </a:pPr>
            <a:r>
              <a:rPr lang="en-US" sz="1500" dirty="0"/>
              <a:t>Front-end support</a:t>
            </a:r>
          </a:p>
        </p:txBody>
      </p:sp>
      <p:grpSp>
        <p:nvGrpSpPr>
          <p:cNvPr id="11" name="Group 10">
            <a:extLst>
              <a:ext uri="{FF2B5EF4-FFF2-40B4-BE49-F238E27FC236}">
                <a16:creationId xmlns:a16="http://schemas.microsoft.com/office/drawing/2014/main" id="{77F2C44C-4203-4FDF-91FB-621A039A8D0D}"/>
              </a:ext>
            </a:extLst>
          </p:cNvPr>
          <p:cNvGrpSpPr/>
          <p:nvPr/>
        </p:nvGrpSpPr>
        <p:grpSpPr>
          <a:xfrm rot="15153576">
            <a:off x="3831158" y="-618716"/>
            <a:ext cx="1914255" cy="2892651"/>
            <a:chOff x="4357713" y="802256"/>
            <a:chExt cx="4007477" cy="6055743"/>
          </a:xfrm>
        </p:grpSpPr>
        <p:pic>
          <p:nvPicPr>
            <p:cNvPr id="6" name="Picture 5">
              <a:extLst>
                <a:ext uri="{FF2B5EF4-FFF2-40B4-BE49-F238E27FC236}">
                  <a16:creationId xmlns:a16="http://schemas.microsoft.com/office/drawing/2014/main" id="{0DBE3CFB-5511-4BC9-B70A-4F2209B2555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2056" name="Picture 8" descr="Eye Mouth Cartoon Face Clip Art, PNG, 626x800px, Watercolor, Cartoon,  Flower, Frame, Heart Download Free">
              <a:extLst>
                <a:ext uri="{FF2B5EF4-FFF2-40B4-BE49-F238E27FC236}">
                  <a16:creationId xmlns:a16="http://schemas.microsoft.com/office/drawing/2014/main" id="{79AFF0CE-E869-42DB-B650-B9CEB94900A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452511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65BDBC-1405-4F63-9BD0-67D4693747AB}"/>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GlowDiffused/>
                    </a14:imgEffect>
                  </a14:imgLayer>
                </a14:imgProps>
              </a:ext>
              <a:ext uri="{28A0092B-C50C-407E-A947-70E740481C1C}">
                <a14:useLocalDpi xmlns:a14="http://schemas.microsoft.com/office/drawing/2010/main" val="0"/>
              </a:ext>
            </a:extLst>
          </a:blip>
          <a:srcRect l="37995"/>
          <a:stretch/>
        </p:blipFill>
        <p:spPr>
          <a:xfrm flipH="1" flipV="1">
            <a:off x="4632384" y="975"/>
            <a:ext cx="7559615" cy="6858000"/>
          </a:xfrm>
          <a:prstGeom prst="rect">
            <a:avLst/>
          </a:prstGeom>
        </p:spPr>
      </p:pic>
      <p:sp>
        <p:nvSpPr>
          <p:cNvPr id="2" name="Title 1">
            <a:extLst>
              <a:ext uri="{FF2B5EF4-FFF2-40B4-BE49-F238E27FC236}">
                <a16:creationId xmlns:a16="http://schemas.microsoft.com/office/drawing/2014/main" id="{5CA1FF91-ABE8-48ED-9864-E848C1C847FB}"/>
              </a:ext>
            </a:extLst>
          </p:cNvPr>
          <p:cNvSpPr>
            <a:spLocks noGrp="1"/>
          </p:cNvSpPr>
          <p:nvPr>
            <p:ph type="title"/>
          </p:nvPr>
        </p:nvSpPr>
        <p:spPr/>
        <p:txBody>
          <a:bodyPr/>
          <a:lstStyle/>
          <a:p>
            <a:r>
              <a:rPr lang="en-US" dirty="0"/>
              <a:t>DEMO</a:t>
            </a:r>
            <a:endParaRPr lang="en-AU" dirty="0"/>
          </a:p>
        </p:txBody>
      </p:sp>
      <p:sp>
        <p:nvSpPr>
          <p:cNvPr id="3" name="Content Placeholder 2">
            <a:extLst>
              <a:ext uri="{FF2B5EF4-FFF2-40B4-BE49-F238E27FC236}">
                <a16:creationId xmlns:a16="http://schemas.microsoft.com/office/drawing/2014/main" id="{04C1F35B-521C-4ACC-A586-DAF5F29B3371}"/>
              </a:ext>
            </a:extLst>
          </p:cNvPr>
          <p:cNvSpPr>
            <a:spLocks noGrp="1"/>
          </p:cNvSpPr>
          <p:nvPr>
            <p:ph idx="1"/>
          </p:nvPr>
        </p:nvSpPr>
        <p:spPr/>
        <p:txBody>
          <a:bodyPr/>
          <a:lstStyle/>
          <a:p>
            <a:r>
              <a:rPr lang="en-US" dirty="0"/>
              <a:t>**Insert Wireframes**</a:t>
            </a:r>
            <a:endParaRPr lang="en-AU" dirty="0"/>
          </a:p>
        </p:txBody>
      </p:sp>
      <p:sp>
        <p:nvSpPr>
          <p:cNvPr id="4" name="Text Placeholder 3">
            <a:extLst>
              <a:ext uri="{FF2B5EF4-FFF2-40B4-BE49-F238E27FC236}">
                <a16:creationId xmlns:a16="http://schemas.microsoft.com/office/drawing/2014/main" id="{A87A862F-BCBD-4433-AC1D-212A34469F1E}"/>
              </a:ext>
            </a:extLst>
          </p:cNvPr>
          <p:cNvSpPr>
            <a:spLocks noGrp="1"/>
          </p:cNvSpPr>
          <p:nvPr>
            <p:ph type="body" sz="half" idx="2"/>
          </p:nvPr>
        </p:nvSpPr>
        <p:spPr/>
        <p:txBody>
          <a:bodyPr/>
          <a:lstStyle/>
          <a:p>
            <a:r>
              <a:rPr lang="en-US" dirty="0"/>
              <a:t>Have a look at our Heroku-deployed application </a:t>
            </a:r>
            <a:r>
              <a:rPr lang="en-US" dirty="0">
                <a:hlinkClick r:id="rId4"/>
              </a:rPr>
              <a:t>HERE</a:t>
            </a:r>
            <a:r>
              <a:rPr lang="en-US" dirty="0"/>
              <a:t>!</a:t>
            </a:r>
            <a:endParaRPr lang="en-AU" dirty="0"/>
          </a:p>
        </p:txBody>
      </p:sp>
      <p:pic>
        <p:nvPicPr>
          <p:cNvPr id="8" name="Picture 2" descr="Soya Sauce Bottle HD Stock Images | Shutterstock">
            <a:extLst>
              <a:ext uri="{FF2B5EF4-FFF2-40B4-BE49-F238E27FC236}">
                <a16:creationId xmlns:a16="http://schemas.microsoft.com/office/drawing/2014/main" id="{5EA86A6F-6031-48AB-ABDB-A78B441A04E3}"/>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a:off x="951709" y="4187040"/>
            <a:ext cx="2017503" cy="2017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1118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A3DB9-D1FC-4B25-8429-9147A08DCE90}"/>
              </a:ext>
            </a:extLst>
          </p:cNvPr>
          <p:cNvSpPr>
            <a:spLocks noGrp="1"/>
          </p:cNvSpPr>
          <p:nvPr>
            <p:ph type="title"/>
          </p:nvPr>
        </p:nvSpPr>
        <p:spPr/>
        <p:txBody>
          <a:bodyPr/>
          <a:lstStyle/>
          <a:p>
            <a:r>
              <a:rPr lang="en-US" dirty="0"/>
              <a:t>Directions for Future Development</a:t>
            </a:r>
            <a:endParaRPr lang="en-AU" dirty="0"/>
          </a:p>
        </p:txBody>
      </p:sp>
      <p:sp>
        <p:nvSpPr>
          <p:cNvPr id="3" name="Content Placeholder 2">
            <a:extLst>
              <a:ext uri="{FF2B5EF4-FFF2-40B4-BE49-F238E27FC236}">
                <a16:creationId xmlns:a16="http://schemas.microsoft.com/office/drawing/2014/main" id="{8E437236-A713-44ED-94BE-767735F0606C}"/>
              </a:ext>
            </a:extLst>
          </p:cNvPr>
          <p:cNvSpPr>
            <a:spLocks noGrp="1"/>
          </p:cNvSpPr>
          <p:nvPr>
            <p:ph idx="1"/>
          </p:nvPr>
        </p:nvSpPr>
        <p:spPr/>
        <p:txBody>
          <a:bodyPr/>
          <a:lstStyle/>
          <a:p>
            <a:pPr>
              <a:buFont typeface="Wingdings" panose="05000000000000000000" pitchFamily="2" charset="2"/>
              <a:buChar char="§"/>
            </a:pPr>
            <a:r>
              <a:rPr lang="en-US" dirty="0"/>
              <a:t> Add a User Account Management Page to allow users to update personal details</a:t>
            </a:r>
          </a:p>
          <a:p>
            <a:pPr>
              <a:buFont typeface="Wingdings" panose="05000000000000000000" pitchFamily="2" charset="2"/>
              <a:buChar char="§"/>
            </a:pPr>
            <a:r>
              <a:rPr lang="en-US" dirty="0"/>
              <a:t> Add exportable Customer CRM (</a:t>
            </a:r>
            <a:r>
              <a:rPr lang="en-US" dirty="0" err="1"/>
              <a:t>db</a:t>
            </a:r>
            <a:r>
              <a:rPr lang="en-US" dirty="0"/>
              <a:t>) for Business Owners: Sales Data &amp; Inventory List</a:t>
            </a:r>
          </a:p>
          <a:p>
            <a:pPr>
              <a:buFont typeface="Wingdings" panose="05000000000000000000" pitchFamily="2" charset="2"/>
              <a:buChar char="§"/>
            </a:pPr>
            <a:r>
              <a:rPr lang="en-US" dirty="0"/>
              <a:t> Update Inventory on Business side as Customer places new order of selected items</a:t>
            </a:r>
          </a:p>
          <a:p>
            <a:pPr>
              <a:buFont typeface="Wingdings" panose="05000000000000000000" pitchFamily="2" charset="2"/>
              <a:buChar char="§"/>
            </a:pPr>
            <a:r>
              <a:rPr lang="en-US" dirty="0"/>
              <a:t> Implement search capability for both Customers &amp; Businesses to locate a specific product</a:t>
            </a:r>
          </a:p>
          <a:p>
            <a:pPr>
              <a:buFont typeface="Wingdings" panose="05000000000000000000" pitchFamily="2" charset="2"/>
              <a:buChar char="§"/>
            </a:pPr>
            <a:r>
              <a:rPr lang="en-US" dirty="0"/>
              <a:t> Incorporate table of sales data on dashboard page below line graph </a:t>
            </a:r>
            <a:br>
              <a:rPr lang="en-US" dirty="0"/>
            </a:br>
            <a:r>
              <a:rPr lang="en-US" dirty="0"/>
              <a:t>(</a:t>
            </a:r>
            <a:r>
              <a:rPr lang="en-US" i="1" dirty="0" err="1"/>
              <a:t>ie</a:t>
            </a:r>
            <a:r>
              <a:rPr lang="en-US" i="1" dirty="0"/>
              <a:t> product, category, qty, sales total, amount sold, </a:t>
            </a:r>
            <a:r>
              <a:rPr lang="en-US" i="1" dirty="0" err="1"/>
              <a:t>etc</a:t>
            </a:r>
            <a:r>
              <a:rPr lang="en-US" dirty="0"/>
              <a:t>)</a:t>
            </a:r>
          </a:p>
          <a:p>
            <a:pPr>
              <a:buFont typeface="Wingdings" panose="05000000000000000000" pitchFamily="2" charset="2"/>
              <a:buChar char="§"/>
            </a:pPr>
            <a:r>
              <a:rPr lang="en-US" dirty="0"/>
              <a:t> Allow user to add user photo at account creation &amp; have it displayed on sidebar</a:t>
            </a:r>
          </a:p>
          <a:p>
            <a:pPr>
              <a:buFont typeface="Wingdings" panose="05000000000000000000" pitchFamily="2" charset="2"/>
              <a:buChar char="§"/>
            </a:pPr>
            <a:r>
              <a:rPr lang="en-US" dirty="0"/>
              <a:t> Add log out &amp; user photo functionality</a:t>
            </a:r>
          </a:p>
          <a:p>
            <a:pPr>
              <a:buFont typeface="Wingdings" panose="05000000000000000000" pitchFamily="2" charset="2"/>
              <a:buChar char="§"/>
            </a:pPr>
            <a:r>
              <a:rPr lang="en-US" dirty="0"/>
              <a:t> Allow Businesses to have multiple storefronts</a:t>
            </a:r>
            <a:endParaRPr lang="en-AU" dirty="0"/>
          </a:p>
        </p:txBody>
      </p:sp>
      <p:pic>
        <p:nvPicPr>
          <p:cNvPr id="4098" name="Picture 2" descr="Cute Sausage and BBQ Sauce cursor – Custom Cursor">
            <a:extLst>
              <a:ext uri="{FF2B5EF4-FFF2-40B4-BE49-F238E27FC236}">
                <a16:creationId xmlns:a16="http://schemas.microsoft.com/office/drawing/2014/main" id="{955422BB-7657-46C2-9BD8-11F8125AC0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000" r="6221"/>
          <a:stretch/>
        </p:blipFill>
        <p:spPr bwMode="auto">
          <a:xfrm>
            <a:off x="10207942" y="4135955"/>
            <a:ext cx="1971675" cy="2255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28687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CC7B2F-2410-4102-B6B4-BE4DA8548568}"/>
              </a:ext>
              <a:ext uri="{C183D7F6-B498-43B3-948B-1728B52AA6E4}">
                <adec:decorative xmlns:adec="http://schemas.microsoft.com/office/drawing/2017/decorative" val="1"/>
              </a:ext>
            </a:extLst>
          </p:cNvPr>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t="-14" b="6932"/>
          <a:stretch/>
        </p:blipFill>
        <p:spPr>
          <a:xfrm>
            <a:off x="20" y="0"/>
            <a:ext cx="12191980" cy="6383547"/>
          </a:xfrm>
          <a:prstGeom prst="rect">
            <a:avLst/>
          </a:prstGeom>
        </p:spPr>
      </p:pic>
      <p:sp>
        <p:nvSpPr>
          <p:cNvPr id="2" name="Title 1">
            <a:extLst>
              <a:ext uri="{FF2B5EF4-FFF2-40B4-BE49-F238E27FC236}">
                <a16:creationId xmlns:a16="http://schemas.microsoft.com/office/drawing/2014/main" id="{0A293188-1C2B-40C2-BF4E-FEEFDB24FAE1}"/>
              </a:ext>
            </a:extLst>
          </p:cNvPr>
          <p:cNvSpPr>
            <a:spLocks noGrp="1"/>
          </p:cNvSpPr>
          <p:nvPr>
            <p:ph type="title"/>
          </p:nvPr>
        </p:nvSpPr>
        <p:spPr/>
        <p:txBody>
          <a:bodyPr/>
          <a:lstStyle/>
          <a:p>
            <a:r>
              <a:rPr lang="en-US" dirty="0"/>
              <a:t>Links</a:t>
            </a:r>
            <a:endParaRPr lang="en-AU" dirty="0"/>
          </a:p>
        </p:txBody>
      </p:sp>
      <p:sp>
        <p:nvSpPr>
          <p:cNvPr id="3" name="Content Placeholder 2">
            <a:extLst>
              <a:ext uri="{FF2B5EF4-FFF2-40B4-BE49-F238E27FC236}">
                <a16:creationId xmlns:a16="http://schemas.microsoft.com/office/drawing/2014/main" id="{550B9FB8-C406-4DF0-B1E8-A8BF4AF967ED}"/>
              </a:ext>
            </a:extLst>
          </p:cNvPr>
          <p:cNvSpPr>
            <a:spLocks noGrp="1"/>
          </p:cNvSpPr>
          <p:nvPr>
            <p:ph idx="1"/>
          </p:nvPr>
        </p:nvSpPr>
        <p:spPr/>
        <p:txBody>
          <a:bodyPr/>
          <a:lstStyle/>
          <a:p>
            <a:r>
              <a:rPr lang="en-US" dirty="0"/>
              <a:t>Heroku Deployed Application</a:t>
            </a:r>
          </a:p>
          <a:p>
            <a:pPr>
              <a:buFont typeface="Wingdings" panose="05000000000000000000" pitchFamily="2" charset="2"/>
              <a:buChar char="Ø"/>
            </a:pPr>
            <a:r>
              <a:rPr lang="en-AU" dirty="0"/>
              <a:t> </a:t>
            </a:r>
            <a:r>
              <a:rPr lang="en-AU" dirty="0">
                <a:hlinkClick r:id="rId3"/>
              </a:rPr>
              <a:t>https://sourc3-commerce.herokuapp.com/</a:t>
            </a:r>
            <a:endParaRPr lang="en-AU" dirty="0"/>
          </a:p>
          <a:p>
            <a:pPr marL="0" indent="0">
              <a:buNone/>
            </a:pPr>
            <a:r>
              <a:rPr lang="en-AU" dirty="0"/>
              <a:t>GitHub Repository</a:t>
            </a:r>
          </a:p>
          <a:p>
            <a:pPr>
              <a:buFont typeface="Wingdings" panose="05000000000000000000" pitchFamily="2" charset="2"/>
              <a:buChar char="Ø"/>
            </a:pPr>
            <a:r>
              <a:rPr lang="en-AU" dirty="0"/>
              <a:t> </a:t>
            </a:r>
            <a:r>
              <a:rPr lang="en-AU" dirty="0">
                <a:hlinkClick r:id="rId4"/>
              </a:rPr>
              <a:t>https://github.com/MissNG-Git/SourcE-commerce</a:t>
            </a:r>
            <a:endParaRPr lang="en-AU" dirty="0"/>
          </a:p>
          <a:p>
            <a:pPr>
              <a:buFont typeface="Wingdings" panose="05000000000000000000" pitchFamily="2" charset="2"/>
              <a:buChar char="Ø"/>
            </a:pPr>
            <a:endParaRPr lang="en-AU" dirty="0"/>
          </a:p>
        </p:txBody>
      </p:sp>
      <p:pic>
        <p:nvPicPr>
          <p:cNvPr id="5" name="Picture 2" descr="Soya Sauce Bottle HD Stock Images | Shutterstock">
            <a:extLst>
              <a:ext uri="{FF2B5EF4-FFF2-40B4-BE49-F238E27FC236}">
                <a16:creationId xmlns:a16="http://schemas.microsoft.com/office/drawing/2014/main" id="{8EA4F883-4899-4CB5-97C8-2BEBB0865F1D}"/>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flipH="1">
            <a:off x="5571957" y="4492723"/>
            <a:ext cx="2017503" cy="201750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EBF0654C-C178-41F2-A509-E9B094692BD5}"/>
              </a:ext>
            </a:extLst>
          </p:cNvPr>
          <p:cNvGrpSpPr/>
          <p:nvPr/>
        </p:nvGrpSpPr>
        <p:grpSpPr>
          <a:xfrm rot="9600166" flipV="1">
            <a:off x="8229419" y="3559681"/>
            <a:ext cx="1914255" cy="2892651"/>
            <a:chOff x="4357713" y="802256"/>
            <a:chExt cx="4007477" cy="6055743"/>
          </a:xfrm>
        </p:grpSpPr>
        <p:pic>
          <p:nvPicPr>
            <p:cNvPr id="7" name="Picture 6">
              <a:extLst>
                <a:ext uri="{FF2B5EF4-FFF2-40B4-BE49-F238E27FC236}">
                  <a16:creationId xmlns:a16="http://schemas.microsoft.com/office/drawing/2014/main" id="{4F0939BA-A7E0-440F-9BFA-7065F5A70002}"/>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8" name="Picture 8" descr="Eye Mouth Cartoon Face Clip Art, PNG, 626x800px, Watercolor, Cartoon,  Flower, Frame, Heart Download Free">
              <a:extLst>
                <a:ext uri="{FF2B5EF4-FFF2-40B4-BE49-F238E27FC236}">
                  <a16:creationId xmlns:a16="http://schemas.microsoft.com/office/drawing/2014/main" id="{C45FEDB2-9406-4678-865B-CC09DF63424F}"/>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Picture 6" descr="Hot Sauce | A Tut and Groan Single Panel Comic | Wordplay Comic">
            <a:extLst>
              <a:ext uri="{FF2B5EF4-FFF2-40B4-BE49-F238E27FC236}">
                <a16:creationId xmlns:a16="http://schemas.microsoft.com/office/drawing/2014/main" id="{F79237C6-E198-4099-8324-8377FCCB2F34}"/>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89283" y="3482896"/>
            <a:ext cx="1502464" cy="306527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te Sausage and BBQ Sauce cursor – Custom Cursor">
            <a:extLst>
              <a:ext uri="{FF2B5EF4-FFF2-40B4-BE49-F238E27FC236}">
                <a16:creationId xmlns:a16="http://schemas.microsoft.com/office/drawing/2014/main" id="{C907D820-221F-4A82-83B5-069EF7855DFB}"/>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50000" r="6221"/>
          <a:stretch/>
        </p:blipFill>
        <p:spPr bwMode="auto">
          <a:xfrm rot="3400589">
            <a:off x="2526940" y="4416277"/>
            <a:ext cx="1971675" cy="225532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9DEA95E2-93C6-47D3-87A1-57D69AA8EDAA}"/>
              </a:ext>
            </a:extLst>
          </p:cNvPr>
          <p:cNvGrpSpPr/>
          <p:nvPr/>
        </p:nvGrpSpPr>
        <p:grpSpPr>
          <a:xfrm rot="21231059">
            <a:off x="-750" y="3311438"/>
            <a:ext cx="1277867" cy="3228183"/>
            <a:chOff x="9658253" y="197462"/>
            <a:chExt cx="1212601" cy="3063306"/>
          </a:xfrm>
        </p:grpSpPr>
        <p:pic>
          <p:nvPicPr>
            <p:cNvPr id="12" name="Picture 2" descr="Hot Sauce Face Images, Stock Photos &amp; Vectors | Shutterstock">
              <a:extLst>
                <a:ext uri="{FF2B5EF4-FFF2-40B4-BE49-F238E27FC236}">
                  <a16:creationId xmlns:a16="http://schemas.microsoft.com/office/drawing/2014/main" id="{6B8DFC33-EA93-4226-B472-EB919CF7727B}"/>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1603" t="-1604" r="28812" b="8746"/>
            <a:stretch/>
          </p:blipFill>
          <p:spPr bwMode="auto">
            <a:xfrm rot="411825">
              <a:off x="9658253" y="197462"/>
              <a:ext cx="1212601"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C43C4C7D-319E-48FF-9E4D-3FE30746A684}"/>
                </a:ext>
              </a:extLst>
            </p:cNvPr>
            <p:cNvGrpSpPr/>
            <p:nvPr/>
          </p:nvGrpSpPr>
          <p:grpSpPr>
            <a:xfrm>
              <a:off x="9675268" y="1361606"/>
              <a:ext cx="834427" cy="1545257"/>
              <a:chOff x="9675268" y="1361606"/>
              <a:chExt cx="834427" cy="1545257"/>
            </a:xfrm>
          </p:grpSpPr>
          <p:sp>
            <p:nvSpPr>
              <p:cNvPr id="14" name="Title 1">
                <a:extLst>
                  <a:ext uri="{FF2B5EF4-FFF2-40B4-BE49-F238E27FC236}">
                    <a16:creationId xmlns:a16="http://schemas.microsoft.com/office/drawing/2014/main" id="{0569F9FC-4F48-4C22-A82D-790DA2D5610A}"/>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5" name="Title 1">
                <a:extLst>
                  <a:ext uri="{FF2B5EF4-FFF2-40B4-BE49-F238E27FC236}">
                    <a16:creationId xmlns:a16="http://schemas.microsoft.com/office/drawing/2014/main" id="{54A16921-34B2-4B31-B5AB-E6BC2E1FDC1A}"/>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pic>
        <p:nvPicPr>
          <p:cNvPr id="5122" name="Picture 2" descr="Ecommerce online shopping cartoon Royalty Free Vector Image">
            <a:extLst>
              <a:ext uri="{FF2B5EF4-FFF2-40B4-BE49-F238E27FC236}">
                <a16:creationId xmlns:a16="http://schemas.microsoft.com/office/drawing/2014/main" id="{22A11E81-91E1-4056-8EEA-A641652E4261}"/>
              </a:ext>
            </a:extLst>
          </p:cNvPr>
          <p:cNvPicPr>
            <a:picLocks noChangeAspect="1" noChangeArrowheads="1"/>
          </p:cNvPicPr>
          <p:nvPr/>
        </p:nvPicPr>
        <p:blipFill>
          <a:blip r:embed="rId16">
            <a:extLst>
              <a:ext uri="{BEBA8EAE-BF5A-486C-A8C5-ECC9F3942E4B}">
                <a14:imgProps xmlns:a14="http://schemas.microsoft.com/office/drawing/2010/main">
                  <a14:imgLayer r:embed="rId17">
                    <a14:imgEffect>
                      <a14:backgroundRemoval t="455" b="90000" l="2000" r="98900">
                        <a14:foregroundMark x1="72700" y1="12614" x2="85000" y2="19545"/>
                        <a14:foregroundMark x1="52300" y1="76477" x2="52300" y2="76477"/>
                        <a14:foregroundMark x1="81400" y1="76818" x2="81400" y2="76818"/>
                        <a14:foregroundMark x1="6600" y1="57386" x2="6600" y2="57386"/>
                        <a14:foregroundMark x1="22900" y1="39432" x2="22900" y2="39432"/>
                        <a14:foregroundMark x1="16200" y1="49886" x2="16200" y2="49886"/>
                        <a14:foregroundMark x1="20600" y1="50455" x2="20600" y2="50455"/>
                        <a14:foregroundMark x1="27500" y1="50000" x2="27500" y2="50000"/>
                        <a14:foregroundMark x1="31800" y1="49545" x2="31800" y2="49545"/>
                        <a14:foregroundMark x1="37900" y1="50568" x2="37900" y2="50568"/>
                        <a14:foregroundMark x1="43300" y1="50114" x2="43300" y2="50114"/>
                        <a14:foregroundMark x1="48800" y1="50114" x2="48800" y2="50114"/>
                      </a14:backgroundRemoval>
                    </a14:imgEffect>
                  </a14:imgLayer>
                </a14:imgProps>
              </a:ext>
              <a:ext uri="{28A0092B-C50C-407E-A947-70E740481C1C}">
                <a14:useLocalDpi xmlns:a14="http://schemas.microsoft.com/office/drawing/2010/main" val="0"/>
              </a:ext>
            </a:extLst>
          </a:blip>
          <a:srcRect/>
          <a:stretch>
            <a:fillRect/>
          </a:stretch>
        </p:blipFill>
        <p:spPr bwMode="auto">
          <a:xfrm>
            <a:off x="3512777" y="343367"/>
            <a:ext cx="2442678" cy="2149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266735"/>
      </p:ext>
    </p:extLst>
  </p:cSld>
  <p:clrMapOvr>
    <a:masterClrMapping/>
  </p:clrMapOvr>
  <p:transition spd="slow">
    <p:push dir="u"/>
  </p:transition>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2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docProps/app.xml><?xml version="1.0" encoding="utf-8"?>
<Properties xmlns="http://schemas.openxmlformats.org/officeDocument/2006/extended-properties" xmlns:vt="http://schemas.openxmlformats.org/officeDocument/2006/docPropsVTypes">
  <Template>TM04033937[[fn=Vapor Trail]]</Template>
  <TotalTime>684</TotalTime>
  <Words>533</Words>
  <Application>Microsoft Office PowerPoint</Application>
  <PresentationFormat>Widescreen</PresentationFormat>
  <Paragraphs>72</Paragraphs>
  <Slides>7</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7</vt:i4>
      </vt:variant>
    </vt:vector>
  </HeadingPairs>
  <TitlesOfParts>
    <vt:vector size="17" baseType="lpstr">
      <vt:lpstr>Bookman Old Style</vt:lpstr>
      <vt:lpstr>Calibri</vt:lpstr>
      <vt:lpstr>Comic Sans MS</vt:lpstr>
      <vt:lpstr>Courier New</vt:lpstr>
      <vt:lpstr>Franklin Gothic Book</vt:lpstr>
      <vt:lpstr>Gabriola</vt:lpstr>
      <vt:lpstr>Permanent Marker</vt:lpstr>
      <vt:lpstr>Wingdings</vt:lpstr>
      <vt:lpstr>1_RetrospectVTI</vt:lpstr>
      <vt:lpstr>2_RetrospectVTI</vt:lpstr>
      <vt:lpstr>SourcE-commerce</vt:lpstr>
      <vt:lpstr>“It’s one small step for the internet, one giant leap for e-commerce.”</vt:lpstr>
      <vt:lpstr>Concept</vt:lpstr>
      <vt:lpstr>Process</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SourcE-commerce</dc:title>
  <dc:creator>Jessie Ng</dc:creator>
  <cp:lastModifiedBy>Jessie Ng</cp:lastModifiedBy>
  <cp:revision>88</cp:revision>
  <dcterms:created xsi:type="dcterms:W3CDTF">2021-03-09T13:33:12Z</dcterms:created>
  <dcterms:modified xsi:type="dcterms:W3CDTF">2021-03-20T06:31:19Z</dcterms:modified>
</cp:coreProperties>
</file>

<file path=docProps/thumbnail.jpeg>
</file>